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2" r:id="rId17"/>
    <p:sldId id="288" r:id="rId18"/>
    <p:sldId id="289" r:id="rId19"/>
    <p:sldId id="290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8F61DF-CD16-48D6-AA42-9771C5330E12}">
  <a:tblStyle styleId="{C78F61DF-CD16-48D6-AA42-9771C5330E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2a363d4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72a363d4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3fa6b30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3fa6b30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01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3fa6b308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3fa6b308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75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3fa6b308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3fa6b308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957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3fa6b308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3fa6b308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773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3fa6b308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3fa6b308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592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72a363d40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72a363d40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3fa6b308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3fa6b308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285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3fa6b308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3fa6b308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860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3fa6b308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3fa6b308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509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f4282048c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f4282048c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2900e4dd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2900e4dd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2900e4d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2900e4d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2900e4dd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2900e4dd3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2900e4dd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2900e4dd3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2900e4dd3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2900e4dd3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2900e4dd3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2900e4dd3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2900e4dd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2900e4dd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_theme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750" y="4533975"/>
            <a:ext cx="1405150" cy="522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Computer Vision and Image Processing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Tirgul </a:t>
            </a:r>
            <a:r>
              <a:rPr lang="he-IL" sz="3200" dirty="0" smtClean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Denoising &amp; </a:t>
            </a:r>
            <a:r>
              <a:rPr lang="en" dirty="0"/>
              <a:t>Bilateral</a:t>
            </a:r>
            <a:endParaRPr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6289964" y="4473500"/>
            <a:ext cx="2542336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Lato"/>
                <a:ea typeface="Lato"/>
                <a:cs typeface="Lato"/>
                <a:sym typeface="Lato"/>
              </a:rPr>
              <a:t>By Shai </a:t>
            </a:r>
            <a:r>
              <a:rPr lang="en" i="1" dirty="0" smtClean="0">
                <a:latin typeface="Lato"/>
                <a:ea typeface="Lato"/>
                <a:cs typeface="Lato"/>
                <a:sym typeface="Lato"/>
              </a:rPr>
              <a:t>Aharon</a:t>
            </a: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 &amp; 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4" y="1002087"/>
            <a:ext cx="8701776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8"/>
          <p:cNvSpPr txBox="1">
            <a:spLocks noGrp="1"/>
          </p:cNvSpPr>
          <p:nvPr>
            <p:ph type="title"/>
          </p:nvPr>
        </p:nvSpPr>
        <p:spPr>
          <a:xfrm>
            <a:off x="311700" y="4293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Denoising - Weighted Mean Filtering</a:t>
            </a:r>
            <a:endParaRPr b="1" dirty="0"/>
          </a:p>
        </p:txBody>
      </p:sp>
      <p:sp>
        <p:nvSpPr>
          <p:cNvPr id="634" name="Google Shape;634;p38"/>
          <p:cNvSpPr txBox="1"/>
          <p:nvPr/>
        </p:nvSpPr>
        <p:spPr>
          <a:xfrm>
            <a:off x="3399241" y="1115483"/>
            <a:ext cx="642900" cy="2916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Mean</a:t>
            </a:r>
            <a:endParaRPr dirty="0"/>
          </a:p>
        </p:txBody>
      </p:sp>
      <p:sp>
        <p:nvSpPr>
          <p:cNvPr id="635" name="Google Shape;635;p38"/>
          <p:cNvSpPr txBox="1"/>
          <p:nvPr/>
        </p:nvSpPr>
        <p:spPr>
          <a:xfrm>
            <a:off x="6343981" y="1115483"/>
            <a:ext cx="1487100" cy="3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Mean</a:t>
            </a:r>
            <a:endParaRPr dirty="0"/>
          </a:p>
        </p:txBody>
      </p:sp>
      <p:sp>
        <p:nvSpPr>
          <p:cNvPr id="636" name="Google Shape;636;p38"/>
          <p:cNvSpPr txBox="1"/>
          <p:nvPr/>
        </p:nvSpPr>
        <p:spPr>
          <a:xfrm>
            <a:off x="3096825" y="3277546"/>
            <a:ext cx="26895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Lato"/>
                <a:ea typeface="Lato"/>
                <a:cs typeface="Lato"/>
                <a:sym typeface="Lato"/>
              </a:rPr>
              <a:t>MAE Mean: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dirty="0" smtClean="0">
                <a:latin typeface="Lato"/>
                <a:ea typeface="Lato"/>
                <a:cs typeface="Lato"/>
                <a:sym typeface="Lato"/>
              </a:rPr>
              <a:t>	0.0219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Lato"/>
                <a:ea typeface="Lato"/>
                <a:cs typeface="Lato"/>
                <a:sym typeface="Lato"/>
              </a:rPr>
              <a:t>MAE Weighted Mean: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	0.0193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7" name="Google Shape;637;p38"/>
          <p:cNvCxnSpPr/>
          <p:nvPr/>
        </p:nvCxnSpPr>
        <p:spPr>
          <a:xfrm flipH="1" flipV="1">
            <a:off x="1800225" y="3942543"/>
            <a:ext cx="1296600" cy="37579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38"/>
          <p:cNvSpPr txBox="1"/>
          <p:nvPr/>
        </p:nvSpPr>
        <p:spPr>
          <a:xfrm>
            <a:off x="3096825" y="3973846"/>
            <a:ext cx="1637400" cy="78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It’s better, but still damages the edges</a:t>
            </a:r>
            <a:endParaRPr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p:sp>
        <p:nvSpPr>
          <p:cNvPr id="266" name="Google Shape;26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Up until now, we looked at smoothing methods that take into account the </a:t>
            </a:r>
            <a:r>
              <a:rPr lang="en" b="1" dirty="0" smtClean="0"/>
              <a:t>neighbor’s </a:t>
            </a:r>
            <a:r>
              <a:rPr lang="en" b="1" dirty="0"/>
              <a:t>colors</a:t>
            </a:r>
            <a:r>
              <a:rPr lang="en" dirty="0"/>
              <a:t> based on </a:t>
            </a:r>
            <a:r>
              <a:rPr lang="en" b="1" dirty="0"/>
              <a:t>distance</a:t>
            </a:r>
            <a:r>
              <a:rPr lang="en" dirty="0"/>
              <a:t> only in a uniform (Box-Filter)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or </a:t>
            </a:r>
            <a:r>
              <a:rPr lang="en" dirty="0"/>
              <a:t>semi-uniform (Gaussian Filter) manner.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Fails </a:t>
            </a:r>
            <a:r>
              <a:rPr lang="en" b="1" dirty="0" smtClean="0"/>
              <a:t>around </a:t>
            </a:r>
            <a:r>
              <a:rPr lang="en" b="1" dirty="0"/>
              <a:t>edges</a:t>
            </a:r>
            <a:r>
              <a:rPr lang="en" dirty="0"/>
              <a:t>, where </a:t>
            </a:r>
            <a:r>
              <a:rPr lang="en" b="1" dirty="0"/>
              <a:t>close pixels </a:t>
            </a:r>
            <a:r>
              <a:rPr lang="en" dirty="0"/>
              <a:t>have </a:t>
            </a:r>
            <a:r>
              <a:rPr lang="en" b="1" dirty="0"/>
              <a:t>very different </a:t>
            </a:r>
            <a:r>
              <a:rPr lang="en" b="1" dirty="0" smtClean="0"/>
              <a:t>values</a:t>
            </a:r>
            <a:endParaRPr lang="en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b="1" dirty="0"/>
          </a:p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 smtClean="0"/>
              <a:t>Bi-Lateral </a:t>
            </a:r>
            <a:r>
              <a:rPr lang="en" sz="2000" dirty="0"/>
              <a:t>Filter uses </a:t>
            </a:r>
            <a:r>
              <a:rPr lang="en" sz="2000" b="1" dirty="0"/>
              <a:t>Gaussian filter</a:t>
            </a:r>
            <a:r>
              <a:rPr lang="en" sz="2000" dirty="0"/>
              <a:t>, </a:t>
            </a:r>
            <a:r>
              <a:rPr lang="en" sz="2000" dirty="0" smtClean="0"/>
              <a:t>but </a:t>
            </a:r>
            <a:r>
              <a:rPr lang="en" sz="2000" dirty="0"/>
              <a:t>“Gives” </a:t>
            </a:r>
            <a:r>
              <a:rPr lang="en" sz="2000" b="1" dirty="0"/>
              <a:t>extra weight</a:t>
            </a:r>
            <a:r>
              <a:rPr lang="en" sz="2000" dirty="0"/>
              <a:t> to pixels which are </a:t>
            </a:r>
            <a:r>
              <a:rPr lang="en" sz="2000" b="1" dirty="0"/>
              <a:t>similar to the pivot </a:t>
            </a:r>
            <a:r>
              <a:rPr lang="en" sz="2000" dirty="0"/>
              <a:t>(center) </a:t>
            </a:r>
            <a:r>
              <a:rPr lang="en" sz="2000" b="1" dirty="0" smtClean="0"/>
              <a:t>pixel</a:t>
            </a:r>
            <a:r>
              <a:rPr lang="en" sz="2000" dirty="0" smtClean="0"/>
              <a:t>.</a:t>
            </a:r>
            <a:endParaRPr lang="en" sz="2000" dirty="0"/>
          </a:p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2000" dirty="0"/>
          </a:p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 smtClean="0"/>
              <a:t>H</a:t>
            </a:r>
            <a:r>
              <a:rPr lang="en" sz="2000" b="1" dirty="0"/>
              <a:t>ow?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38827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E7260C-94F9-4CD2-A2B0-0C4DC21D53E0}"/>
                  </a:ext>
                </a:extLst>
              </p:cNvPr>
              <p:cNvSpPr txBox="1"/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E7260C-94F9-4CD2-A2B0-0C4DC21D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31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p:sp>
        <p:nvSpPr>
          <p:cNvPr id="274" name="Google Shape;274;p39"/>
          <p:cNvSpPr txBox="1"/>
          <p:nvPr/>
        </p:nvSpPr>
        <p:spPr>
          <a:xfrm>
            <a:off x="311700" y="1402150"/>
            <a:ext cx="1975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Gaussian smoothing</a:t>
            </a:r>
            <a:endParaRPr sz="1900" b="1" dirty="0"/>
          </a:p>
        </p:txBody>
      </p:sp>
      <p:cxnSp>
        <p:nvCxnSpPr>
          <p:cNvPr id="276" name="Google Shape;276;p39"/>
          <p:cNvCxnSpPr>
            <a:stCxn id="274" idx="2"/>
            <a:endCxn id="277" idx="2"/>
          </p:cNvCxnSpPr>
          <p:nvPr/>
        </p:nvCxnSpPr>
        <p:spPr>
          <a:xfrm>
            <a:off x="1299300" y="2103550"/>
            <a:ext cx="2376000" cy="256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39"/>
          <p:cNvSpPr/>
          <p:nvPr/>
        </p:nvSpPr>
        <p:spPr>
          <a:xfrm>
            <a:off x="3675375" y="1897975"/>
            <a:ext cx="1605000" cy="924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65BCB-19F2-48B0-9960-4EF2C8285F68}"/>
                  </a:ext>
                </a:extLst>
              </p:cNvPr>
              <p:cNvSpPr txBox="1"/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65BCB-19F2-48B0-9960-4EF2C8285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p:sp>
        <p:nvSpPr>
          <p:cNvPr id="274" name="Google Shape;274;p39"/>
          <p:cNvSpPr txBox="1"/>
          <p:nvPr/>
        </p:nvSpPr>
        <p:spPr>
          <a:xfrm>
            <a:off x="311700" y="1402150"/>
            <a:ext cx="1975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Gaussian smoothing</a:t>
            </a:r>
            <a:endParaRPr sz="1900" b="1"/>
          </a:p>
        </p:txBody>
      </p:sp>
      <p:sp>
        <p:nvSpPr>
          <p:cNvPr id="275" name="Google Shape;275;p39"/>
          <p:cNvSpPr txBox="1"/>
          <p:nvPr/>
        </p:nvSpPr>
        <p:spPr>
          <a:xfrm>
            <a:off x="4911004" y="746875"/>
            <a:ext cx="1975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Color similarity factor</a:t>
            </a:r>
            <a:endParaRPr sz="1900" b="1" dirty="0"/>
          </a:p>
        </p:txBody>
      </p:sp>
      <p:cxnSp>
        <p:nvCxnSpPr>
          <p:cNvPr id="276" name="Google Shape;276;p39"/>
          <p:cNvCxnSpPr>
            <a:stCxn id="274" idx="2"/>
            <a:endCxn id="277" idx="2"/>
          </p:cNvCxnSpPr>
          <p:nvPr/>
        </p:nvCxnSpPr>
        <p:spPr>
          <a:xfrm>
            <a:off x="1299300" y="2103550"/>
            <a:ext cx="2376000" cy="256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" name="Google Shape;278;p39"/>
          <p:cNvCxnSpPr>
            <a:cxnSpLocks/>
            <a:endCxn id="279" idx="0"/>
          </p:cNvCxnSpPr>
          <p:nvPr/>
        </p:nvCxnSpPr>
        <p:spPr>
          <a:xfrm>
            <a:off x="5959381" y="1448275"/>
            <a:ext cx="613800" cy="315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39"/>
          <p:cNvSpPr/>
          <p:nvPr/>
        </p:nvSpPr>
        <p:spPr>
          <a:xfrm>
            <a:off x="3675375" y="1897975"/>
            <a:ext cx="1605000" cy="924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9"/>
          <p:cNvSpPr/>
          <p:nvPr/>
        </p:nvSpPr>
        <p:spPr>
          <a:xfrm>
            <a:off x="5480481" y="1763450"/>
            <a:ext cx="2185500" cy="9246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754928-0003-403B-9C6C-C86325B1A3F2}"/>
                  </a:ext>
                </a:extLst>
              </p:cNvPr>
              <p:cNvSpPr txBox="1"/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754928-0003-403B-9C6C-C86325B1A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096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A1E106-3A8D-436C-8B36-FB9A770E36DB}"/>
                  </a:ext>
                </a:extLst>
              </p:cNvPr>
              <p:cNvSpPr txBox="1"/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A1E106-3A8D-436C-8B36-FB9A770E3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3" y="1986123"/>
                <a:ext cx="7993214" cy="1995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p:sp>
        <p:nvSpPr>
          <p:cNvPr id="273" name="Google Shape;273;p39"/>
          <p:cNvSpPr txBox="1"/>
          <p:nvPr/>
        </p:nvSpPr>
        <p:spPr>
          <a:xfrm>
            <a:off x="2286900" y="4599175"/>
            <a:ext cx="33687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Normalization</a:t>
            </a:r>
            <a:endParaRPr sz="1900" b="1" dirty="0"/>
          </a:p>
        </p:txBody>
      </p:sp>
      <p:sp>
        <p:nvSpPr>
          <p:cNvPr id="274" name="Google Shape;274;p39"/>
          <p:cNvSpPr txBox="1"/>
          <p:nvPr/>
        </p:nvSpPr>
        <p:spPr>
          <a:xfrm>
            <a:off x="311700" y="1402150"/>
            <a:ext cx="1975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Gaussian smoothing</a:t>
            </a:r>
            <a:endParaRPr sz="1900" b="1"/>
          </a:p>
        </p:txBody>
      </p:sp>
      <p:sp>
        <p:nvSpPr>
          <p:cNvPr id="275" name="Google Shape;275;p39"/>
          <p:cNvSpPr txBox="1"/>
          <p:nvPr/>
        </p:nvSpPr>
        <p:spPr>
          <a:xfrm>
            <a:off x="4807096" y="862329"/>
            <a:ext cx="1975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Color similarity factor</a:t>
            </a:r>
            <a:endParaRPr sz="1900" b="1" dirty="0"/>
          </a:p>
        </p:txBody>
      </p:sp>
      <p:cxnSp>
        <p:nvCxnSpPr>
          <p:cNvPr id="276" name="Google Shape;276;p39"/>
          <p:cNvCxnSpPr>
            <a:stCxn id="274" idx="2"/>
            <a:endCxn id="277" idx="2"/>
          </p:cNvCxnSpPr>
          <p:nvPr/>
        </p:nvCxnSpPr>
        <p:spPr>
          <a:xfrm>
            <a:off x="1299300" y="2103550"/>
            <a:ext cx="2376000" cy="256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" name="Google Shape;280;p39"/>
          <p:cNvCxnSpPr>
            <a:cxnSpLocks/>
          </p:cNvCxnSpPr>
          <p:nvPr/>
        </p:nvCxnSpPr>
        <p:spPr>
          <a:xfrm flipV="1">
            <a:off x="4142585" y="4208777"/>
            <a:ext cx="1053878" cy="447298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39"/>
          <p:cNvSpPr/>
          <p:nvPr/>
        </p:nvSpPr>
        <p:spPr>
          <a:xfrm>
            <a:off x="3675375" y="1897975"/>
            <a:ext cx="1605000" cy="924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9"/>
          <p:cNvSpPr/>
          <p:nvPr/>
        </p:nvSpPr>
        <p:spPr>
          <a:xfrm>
            <a:off x="2286900" y="2966085"/>
            <a:ext cx="6655800" cy="1188306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278;p39">
            <a:extLst>
              <a:ext uri="{FF2B5EF4-FFF2-40B4-BE49-F238E27FC236}">
                <a16:creationId xmlns:a16="http://schemas.microsoft.com/office/drawing/2014/main" id="{7447138E-97D5-4550-B670-BD86DDB77023}"/>
              </a:ext>
            </a:extLst>
          </p:cNvPr>
          <p:cNvCxnSpPr>
            <a:cxnSpLocks/>
          </p:cNvCxnSpPr>
          <p:nvPr/>
        </p:nvCxnSpPr>
        <p:spPr>
          <a:xfrm>
            <a:off x="5883181" y="1552886"/>
            <a:ext cx="613800" cy="315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279;p39">
            <a:extLst>
              <a:ext uri="{FF2B5EF4-FFF2-40B4-BE49-F238E27FC236}">
                <a16:creationId xmlns:a16="http://schemas.microsoft.com/office/drawing/2014/main" id="{E924BC1E-3892-49BB-A25A-6E5A04F8ACB1}"/>
              </a:ext>
            </a:extLst>
          </p:cNvPr>
          <p:cNvSpPr/>
          <p:nvPr/>
        </p:nvSpPr>
        <p:spPr>
          <a:xfrm>
            <a:off x="5480431" y="1903110"/>
            <a:ext cx="2185500" cy="924600"/>
          </a:xfrm>
          <a:prstGeom prst="ellips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1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Denoising - Bilateral Filtering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44" name="Google Shape;6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48" y="1393025"/>
            <a:ext cx="3951150" cy="25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301" y="1393025"/>
            <a:ext cx="3951150" cy="254972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9"/>
          <p:cNvSpPr txBox="1"/>
          <p:nvPr/>
        </p:nvSpPr>
        <p:spPr>
          <a:xfrm>
            <a:off x="3227250" y="4094018"/>
            <a:ext cx="2689500" cy="75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Lato"/>
                <a:ea typeface="Lato"/>
                <a:cs typeface="Lato"/>
                <a:sym typeface="Lato"/>
              </a:rPr>
              <a:t>MAE Mean: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dirty="0" smtClean="0">
                <a:latin typeface="Lato"/>
                <a:ea typeface="Lato"/>
                <a:cs typeface="Lato"/>
                <a:sym typeface="Lato"/>
              </a:rPr>
              <a:t>	0.0219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Lato"/>
                <a:ea typeface="Lato"/>
                <a:cs typeface="Lato"/>
                <a:sym typeface="Lato"/>
              </a:rPr>
              <a:t>MAE Weighted Mean: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	0.0193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dk1"/>
                </a:solidFill>
              </a:rPr>
              <a:t>MAE BF</a:t>
            </a:r>
            <a:r>
              <a:rPr lang="en" b="1" u="sng" dirty="0" smtClean="0">
                <a:solidFill>
                  <a:schemeClr val="dk1"/>
                </a:solidFill>
              </a:rPr>
              <a:t>:</a:t>
            </a:r>
            <a:r>
              <a:rPr lang="en" b="1" dirty="0">
                <a:solidFill>
                  <a:schemeClr val="dk1"/>
                </a:solidFill>
              </a:rPr>
              <a:t>		0.0180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304773" y="3618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Filtering- Demo</a:t>
            </a:r>
            <a:endParaRPr b="1" dirty="0"/>
          </a:p>
        </p:txBody>
      </p:sp>
      <p:sp>
        <p:nvSpPr>
          <p:cNvPr id="287" name="Google Shape;287;p40"/>
          <p:cNvSpPr txBox="1"/>
          <p:nvPr/>
        </p:nvSpPr>
        <p:spPr>
          <a:xfrm>
            <a:off x="1442809" y="1017725"/>
            <a:ext cx="6973827" cy="4048991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def </a:t>
            </a:r>
            <a:r>
              <a:rPr lang="en" sz="1600" dirty="0">
                <a:solidFill>
                  <a:srgbClr val="FFC66D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bilateral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():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img = cv2.imread(</a:t>
            </a:r>
            <a:r>
              <a:rPr lang="en" sz="1600" dirty="0">
                <a:solidFill>
                  <a:srgbClr val="6A8759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'eye.jpg'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cv2.IMREAD_GRAYSCALE) /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255.0</a:t>
            </a:r>
            <a:endParaRPr sz="1600"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k2_size =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10</a:t>
            </a:r>
            <a:endParaRPr sz="1600"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y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x =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300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667</a:t>
            </a:r>
            <a:endParaRPr sz="1600"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pivot_v = img[y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x]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neighbor_hood = img[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			y - k2_size:y + k2_size +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			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x - k2_size:x + k2_size +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		     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]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sigma =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.01</a:t>
            </a:r>
            <a:endParaRPr sz="1600"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diff = pivot_v - neighbor_hood</a:t>
            </a:r>
            <a:endParaRPr sz="1600"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diff_gau = np.exp(-np.power(diff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2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) / (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2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* sigma))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gaus = cv2.getGaussianKernel(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2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*k2_size+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k2_size)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gaus = gaus.dot(gaus.T)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combo = gaus * diff_gau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   result = combo*neighbor_hood /combo.sum()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0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89367F-313B-4893-9D6D-1B4D22C5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721"/>
            <a:ext cx="9095509" cy="45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30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Bi-Lateral Filtering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A0D9F-1BAD-4ADE-BDB5-73D5512D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665"/>
            <a:ext cx="9144000" cy="19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4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Denoising</a:t>
            </a:r>
            <a:endParaRPr b="1" dirty="0"/>
          </a:p>
        </p:txBody>
      </p:sp>
      <p:pic>
        <p:nvPicPr>
          <p:cNvPr id="549" name="Google Shape;549;p30"/>
          <p:cNvPicPr preferRelativeResize="0"/>
          <p:nvPr/>
        </p:nvPicPr>
        <p:blipFill rotWithShape="1">
          <a:blip r:embed="rId3">
            <a:alphaModFix/>
          </a:blip>
          <a:srcRect b="50707"/>
          <a:stretch/>
        </p:blipFill>
        <p:spPr>
          <a:xfrm>
            <a:off x="1403737" y="1474609"/>
            <a:ext cx="6336525" cy="24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- Noise models</a:t>
            </a:r>
            <a:endParaRPr/>
          </a:p>
        </p:txBody>
      </p:sp>
      <p:sp>
        <p:nvSpPr>
          <p:cNvPr id="555" name="Google Shape;555;p31"/>
          <p:cNvSpPr/>
          <p:nvPr/>
        </p:nvSpPr>
        <p:spPr>
          <a:xfrm>
            <a:off x="1353000" y="1417425"/>
            <a:ext cx="2179800" cy="51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Additive noise model</a:t>
            </a:r>
            <a:endParaRPr sz="1500" b="1" dirty="0"/>
          </a:p>
        </p:txBody>
      </p:sp>
      <p:sp>
        <p:nvSpPr>
          <p:cNvPr id="556" name="Google Shape;556;p31"/>
          <p:cNvSpPr/>
          <p:nvPr/>
        </p:nvSpPr>
        <p:spPr>
          <a:xfrm>
            <a:off x="4617650" y="1417450"/>
            <a:ext cx="2741700" cy="51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Multiplicative noise model</a:t>
            </a:r>
            <a:endParaRPr sz="1500" b="1" dirty="0"/>
          </a:p>
        </p:txBody>
      </p:sp>
      <p:pic>
        <p:nvPicPr>
          <p:cNvPr id="557" name="Google Shape;5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250" y="2890575"/>
            <a:ext cx="22764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600" y="2919150"/>
            <a:ext cx="23050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1"/>
          <p:cNvSpPr/>
          <p:nvPr/>
        </p:nvSpPr>
        <p:spPr>
          <a:xfrm rot="5400000">
            <a:off x="2040250" y="2154000"/>
            <a:ext cx="708600" cy="51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/>
          <p:nvPr/>
        </p:nvSpPr>
        <p:spPr>
          <a:xfrm rot="5400000">
            <a:off x="5634200" y="2168288"/>
            <a:ext cx="708600" cy="51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1"/>
          <p:cNvSpPr/>
          <p:nvPr/>
        </p:nvSpPr>
        <p:spPr>
          <a:xfrm>
            <a:off x="783875" y="1142925"/>
            <a:ext cx="3393300" cy="2824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Denoising - Types of noises</a:t>
            </a:r>
            <a:endParaRPr b="1" dirty="0"/>
          </a:p>
        </p:txBody>
      </p:sp>
      <p:sp>
        <p:nvSpPr>
          <p:cNvPr id="567" name="Google Shape;567;p32"/>
          <p:cNvSpPr txBox="1"/>
          <p:nvPr/>
        </p:nvSpPr>
        <p:spPr>
          <a:xfrm>
            <a:off x="589350" y="1168000"/>
            <a:ext cx="7875900" cy="3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 u="sng" dirty="0"/>
              <a:t>Gaussian Noise</a:t>
            </a:r>
            <a:endParaRPr sz="1600" b="1" u="sng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Is </a:t>
            </a:r>
            <a:r>
              <a:rPr lang="en" sz="1600" b="1" dirty="0"/>
              <a:t>evenly</a:t>
            </a:r>
            <a:r>
              <a:rPr lang="en" sz="1600" dirty="0"/>
              <a:t> </a:t>
            </a:r>
            <a:r>
              <a:rPr lang="en" sz="1600" b="1" dirty="0"/>
              <a:t>distributed</a:t>
            </a:r>
            <a:r>
              <a:rPr lang="en" sz="1600" dirty="0"/>
              <a:t> over the signal. 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 smtClean="0"/>
              <a:t>This </a:t>
            </a:r>
            <a:r>
              <a:rPr lang="en" sz="1600" dirty="0"/>
              <a:t>means that each pixel in the noisy image is the sum 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 smtClean="0"/>
              <a:t>of </a:t>
            </a:r>
            <a:r>
              <a:rPr lang="en" sz="1600" dirty="0"/>
              <a:t>the true pixel value and a random Gaussian distributed noise value. </a:t>
            </a:r>
            <a:endParaRPr sz="16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Can happen due to sensor noises.</a:t>
            </a:r>
            <a:endParaRPr sz="1600" dirty="0"/>
          </a:p>
        </p:txBody>
      </p:sp>
      <p:pic>
        <p:nvPicPr>
          <p:cNvPr id="568" name="Google Shape;5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699" y="2662534"/>
            <a:ext cx="4062601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Denoising - Types of noises</a:t>
            </a:r>
            <a:endParaRPr b="1" dirty="0"/>
          </a:p>
        </p:txBody>
      </p:sp>
      <p:sp>
        <p:nvSpPr>
          <p:cNvPr id="574" name="Google Shape;574;p33"/>
          <p:cNvSpPr txBox="1"/>
          <p:nvPr/>
        </p:nvSpPr>
        <p:spPr>
          <a:xfrm>
            <a:off x="589350" y="1168000"/>
            <a:ext cx="7875900" cy="330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 u="sng" dirty="0"/>
              <a:t>Impulse Noise</a:t>
            </a:r>
            <a:endParaRPr sz="1600" b="1" u="sng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The impulse noise is of two types, Fixed value and random </a:t>
            </a:r>
            <a:r>
              <a:rPr lang="en" sz="1600" dirty="0" smtClean="0"/>
              <a:t>value:</a:t>
            </a:r>
            <a:br>
              <a:rPr lang="en" sz="1600" dirty="0" smtClean="0"/>
            </a:br>
            <a:endParaRPr sz="1600" dirty="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 dirty="0"/>
              <a:t>Fixed value (salt and pepper noise)</a:t>
            </a:r>
            <a:endParaRPr sz="1600" b="1"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It is generally caused due to errors in </a:t>
            </a:r>
            <a:r>
              <a:rPr lang="en" sz="1600" dirty="0" smtClean="0"/>
              <a:t>transmission, either </a:t>
            </a:r>
            <a:r>
              <a:rPr lang="en" sz="1600" dirty="0"/>
              <a:t>0 or 1.</a:t>
            </a:r>
            <a:endParaRPr sz="1600"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The corrupted pixels are set alternatively to </a:t>
            </a:r>
            <a:r>
              <a:rPr lang="en" sz="1600" dirty="0" smtClean="0"/>
              <a:t>a minimum </a:t>
            </a:r>
            <a:r>
              <a:rPr lang="en" sz="1600" dirty="0"/>
              <a:t>or to </a:t>
            </a:r>
            <a:r>
              <a:rPr lang="en" sz="1600" dirty="0" smtClean="0"/>
              <a:t>maximum</a:t>
            </a:r>
            <a:r>
              <a:rPr lang="en" sz="1600" dirty="0"/>
              <a:t> </a:t>
            </a:r>
            <a:r>
              <a:rPr lang="en" sz="1600" dirty="0" smtClean="0"/>
              <a:t>values </a:t>
            </a:r>
            <a:r>
              <a:rPr lang="en" sz="1600" dirty="0"/>
              <a:t>giving the image Salt and </a:t>
            </a:r>
            <a:r>
              <a:rPr lang="en" sz="1600" dirty="0" smtClean="0"/>
              <a:t>Pepper</a:t>
            </a:r>
            <a:br>
              <a:rPr lang="en" sz="1600" dirty="0" smtClean="0"/>
            </a:br>
            <a:endParaRPr sz="1600" dirty="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 dirty="0"/>
              <a:t>Random value</a:t>
            </a:r>
            <a:endParaRPr sz="1600" b="1"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Can have any value between 0 and 1, 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 smtClean="0"/>
              <a:t>hence </a:t>
            </a:r>
            <a:r>
              <a:rPr lang="en" sz="1600" dirty="0"/>
              <a:t>its removal is very difficult.</a:t>
            </a:r>
            <a:endParaRPr sz="16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575" name="Google Shape;5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825" y="3109312"/>
            <a:ext cx="2757475" cy="17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Denoising - Methods</a:t>
            </a:r>
            <a:endParaRPr b="1" dirty="0"/>
          </a:p>
        </p:txBody>
      </p:sp>
      <p:sp>
        <p:nvSpPr>
          <p:cNvPr id="581" name="Google Shape;581;p34"/>
          <p:cNvSpPr/>
          <p:nvPr/>
        </p:nvSpPr>
        <p:spPr>
          <a:xfrm>
            <a:off x="2558917" y="1188464"/>
            <a:ext cx="1664400" cy="504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Spatial Domain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34"/>
          <p:cNvSpPr/>
          <p:nvPr/>
        </p:nvSpPr>
        <p:spPr>
          <a:xfrm>
            <a:off x="1494817" y="2329014"/>
            <a:ext cx="1664400" cy="504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Non-Linear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34"/>
          <p:cNvSpPr/>
          <p:nvPr/>
        </p:nvSpPr>
        <p:spPr>
          <a:xfrm>
            <a:off x="3622992" y="2329014"/>
            <a:ext cx="1664400" cy="504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Linear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4" name="Google Shape;584;p34"/>
          <p:cNvCxnSpPr>
            <a:stCxn id="581" idx="2"/>
            <a:endCxn id="582" idx="0"/>
          </p:cNvCxnSpPr>
          <p:nvPr/>
        </p:nvCxnSpPr>
        <p:spPr>
          <a:xfrm flipH="1">
            <a:off x="2327017" y="1693064"/>
            <a:ext cx="1064100" cy="63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34"/>
          <p:cNvCxnSpPr>
            <a:stCxn id="581" idx="2"/>
            <a:endCxn id="583" idx="0"/>
          </p:cNvCxnSpPr>
          <p:nvPr/>
        </p:nvCxnSpPr>
        <p:spPr>
          <a:xfrm>
            <a:off x="3391117" y="1693064"/>
            <a:ext cx="1064100" cy="63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6" name="Google Shape;586;p34"/>
          <p:cNvSpPr/>
          <p:nvPr/>
        </p:nvSpPr>
        <p:spPr>
          <a:xfrm>
            <a:off x="1494817" y="3404914"/>
            <a:ext cx="1664400" cy="504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Median Filter</a:t>
            </a:r>
            <a:endParaRPr sz="16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34"/>
          <p:cNvSpPr/>
          <p:nvPr/>
        </p:nvSpPr>
        <p:spPr>
          <a:xfrm>
            <a:off x="3622992" y="3404914"/>
            <a:ext cx="1664400" cy="504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Mean Filter (Box Filter)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8" name="Google Shape;588;p34"/>
          <p:cNvCxnSpPr>
            <a:stCxn id="583" idx="2"/>
            <a:endCxn id="587" idx="0"/>
          </p:cNvCxnSpPr>
          <p:nvPr/>
        </p:nvCxnSpPr>
        <p:spPr>
          <a:xfrm>
            <a:off x="4455192" y="2833614"/>
            <a:ext cx="0" cy="57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34"/>
          <p:cNvCxnSpPr>
            <a:stCxn id="582" idx="2"/>
            <a:endCxn id="586" idx="0"/>
          </p:cNvCxnSpPr>
          <p:nvPr/>
        </p:nvCxnSpPr>
        <p:spPr>
          <a:xfrm>
            <a:off x="2327017" y="2833614"/>
            <a:ext cx="0" cy="57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0" name="Google Shape;590;p34"/>
          <p:cNvSpPr/>
          <p:nvPr/>
        </p:nvSpPr>
        <p:spPr>
          <a:xfrm>
            <a:off x="6119591" y="1188464"/>
            <a:ext cx="1664400" cy="504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Frequency Domain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1" name="Google Shape;591;p34"/>
          <p:cNvSpPr/>
          <p:nvPr/>
        </p:nvSpPr>
        <p:spPr>
          <a:xfrm>
            <a:off x="6119591" y="2329014"/>
            <a:ext cx="1664400" cy="504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LPF on Fourier Transform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2" name="Google Shape;592;p34"/>
          <p:cNvCxnSpPr>
            <a:stCxn id="590" idx="2"/>
            <a:endCxn id="591" idx="0"/>
          </p:cNvCxnSpPr>
          <p:nvPr/>
        </p:nvCxnSpPr>
        <p:spPr>
          <a:xfrm>
            <a:off x="6951791" y="1693064"/>
            <a:ext cx="0" cy="63595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34"/>
          <p:cNvSpPr/>
          <p:nvPr/>
        </p:nvSpPr>
        <p:spPr>
          <a:xfrm>
            <a:off x="3622992" y="4480814"/>
            <a:ext cx="1664400" cy="504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Weighted Median Filter (Gaussian Filter)</a:t>
            </a:r>
            <a:endParaRPr sz="11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4" name="Google Shape;594;p34"/>
          <p:cNvCxnSpPr>
            <a:stCxn id="587" idx="2"/>
            <a:endCxn id="593" idx="0"/>
          </p:cNvCxnSpPr>
          <p:nvPr/>
        </p:nvCxnSpPr>
        <p:spPr>
          <a:xfrm>
            <a:off x="4455192" y="3909514"/>
            <a:ext cx="0" cy="57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Denoising - Mean Filtering</a:t>
            </a:r>
            <a:endParaRPr b="1" dirty="0"/>
          </a:p>
        </p:txBody>
      </p:sp>
      <p:sp>
        <p:nvSpPr>
          <p:cNvPr id="600" name="Google Shape;60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Replaces the </a:t>
            </a:r>
            <a:r>
              <a:rPr lang="en-US" b="1" dirty="0" smtClean="0"/>
              <a:t>center</a:t>
            </a:r>
            <a:r>
              <a:rPr lang="en" dirty="0" smtClean="0"/>
              <a:t> </a:t>
            </a:r>
            <a:r>
              <a:rPr lang="en" dirty="0"/>
              <a:t>value of the window with </a:t>
            </a:r>
            <a:r>
              <a:rPr lang="en" dirty="0" smtClean="0"/>
              <a:t>the </a:t>
            </a:r>
            <a:r>
              <a:rPr lang="en" b="1" dirty="0"/>
              <a:t>average</a:t>
            </a:r>
            <a:r>
              <a:rPr lang="en" dirty="0"/>
              <a:t> values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of </a:t>
            </a:r>
            <a:r>
              <a:rPr lang="en" dirty="0"/>
              <a:t>its all nearest pixels values together with itself.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/>
              <a:t>Advantage:</a:t>
            </a:r>
            <a:endParaRPr u="sng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Easy to implement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Used to remove the impulse and Gaussian noise.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 dirty="0"/>
              <a:t>Disadvantage:</a:t>
            </a:r>
            <a:endParaRPr u="sng" dirty="0"/>
          </a:p>
          <a:p>
            <a:pPr lvl="0">
              <a:spcBef>
                <a:spcPts val="1600"/>
              </a:spcBef>
            </a:pPr>
            <a:r>
              <a:rPr lang="en-US" dirty="0"/>
              <a:t>It does not preserve </a:t>
            </a:r>
            <a:r>
              <a:rPr lang="en-US" b="1" dirty="0"/>
              <a:t>details</a:t>
            </a:r>
            <a:r>
              <a:rPr lang="en-US" dirty="0"/>
              <a:t> of the image. </a:t>
            </a:r>
            <a:br>
              <a:rPr lang="en-US" dirty="0"/>
            </a:br>
            <a:r>
              <a:rPr lang="en-US" dirty="0"/>
              <a:t>Some subtle details are removed from the </a:t>
            </a:r>
            <a:r>
              <a:rPr lang="en-US" dirty="0" smtClean="0"/>
              <a:t>image (Edges).</a:t>
            </a:r>
            <a:endParaRPr dirty="0"/>
          </a:p>
        </p:txBody>
      </p:sp>
      <p:pic>
        <p:nvPicPr>
          <p:cNvPr id="601" name="Google Shape;6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500" y="1839588"/>
            <a:ext cx="219075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36"/>
          <p:cNvPicPr preferRelativeResize="0"/>
          <p:nvPr/>
        </p:nvPicPr>
        <p:blipFill rotWithShape="1">
          <a:blip r:embed="rId3">
            <a:alphaModFix/>
          </a:blip>
          <a:srcRect b="5685"/>
          <a:stretch/>
        </p:blipFill>
        <p:spPr>
          <a:xfrm>
            <a:off x="668715" y="1101471"/>
            <a:ext cx="7667496" cy="3613472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6"/>
          <p:cNvSpPr txBox="1">
            <a:spLocks noGrp="1"/>
          </p:cNvSpPr>
          <p:nvPr>
            <p:ph type="title"/>
          </p:nvPr>
        </p:nvSpPr>
        <p:spPr>
          <a:xfrm>
            <a:off x="210900" y="2052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Denoising - Mean Filtering</a:t>
            </a:r>
            <a:endParaRPr b="1" dirty="0"/>
          </a:p>
        </p:txBody>
      </p:sp>
      <p:sp>
        <p:nvSpPr>
          <p:cNvPr id="608" name="Google Shape;608;p36"/>
          <p:cNvSpPr txBox="1"/>
          <p:nvPr/>
        </p:nvSpPr>
        <p:spPr>
          <a:xfrm>
            <a:off x="1462455" y="782588"/>
            <a:ext cx="10737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</a:t>
            </a:r>
            <a:endParaRPr dirty="0"/>
          </a:p>
        </p:txBody>
      </p:sp>
      <p:sp>
        <p:nvSpPr>
          <p:cNvPr id="609" name="Google Shape;609;p36"/>
          <p:cNvSpPr txBox="1"/>
          <p:nvPr/>
        </p:nvSpPr>
        <p:spPr>
          <a:xfrm>
            <a:off x="3965613" y="777956"/>
            <a:ext cx="10737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Noise</a:t>
            </a:r>
            <a:endParaRPr dirty="0"/>
          </a:p>
        </p:txBody>
      </p:sp>
      <p:sp>
        <p:nvSpPr>
          <p:cNvPr id="610" name="Google Shape;610;p36"/>
          <p:cNvSpPr txBox="1"/>
          <p:nvPr/>
        </p:nvSpPr>
        <p:spPr>
          <a:xfrm>
            <a:off x="6462990" y="777956"/>
            <a:ext cx="17253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+ noise</a:t>
            </a:r>
            <a:endParaRPr dirty="0"/>
          </a:p>
        </p:txBody>
      </p:sp>
      <p:sp>
        <p:nvSpPr>
          <p:cNvPr id="611" name="Google Shape;611;p36"/>
          <p:cNvSpPr txBox="1"/>
          <p:nvPr/>
        </p:nvSpPr>
        <p:spPr>
          <a:xfrm>
            <a:off x="1112214" y="2797446"/>
            <a:ext cx="17787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Smoothed Image</a:t>
            </a:r>
            <a:endParaRPr dirty="0"/>
          </a:p>
        </p:txBody>
      </p:sp>
      <p:sp>
        <p:nvSpPr>
          <p:cNvPr id="612" name="Google Shape;612;p36"/>
          <p:cNvSpPr txBox="1"/>
          <p:nvPr/>
        </p:nvSpPr>
        <p:spPr>
          <a:xfrm>
            <a:off x="3334413" y="2809436"/>
            <a:ext cx="2336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Smoothed - original image</a:t>
            </a:r>
            <a:endParaRPr dirty="0"/>
          </a:p>
        </p:txBody>
      </p:sp>
      <p:cxnSp>
        <p:nvCxnSpPr>
          <p:cNvPr id="613" name="Google Shape;613;p36"/>
          <p:cNvCxnSpPr>
            <a:stCxn id="614" idx="1"/>
          </p:cNvCxnSpPr>
          <p:nvPr/>
        </p:nvCxnSpPr>
        <p:spPr>
          <a:xfrm flipH="1" flipV="1">
            <a:off x="4952211" y="3922637"/>
            <a:ext cx="1746600" cy="43187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4" name="Google Shape;614;p36"/>
          <p:cNvSpPr txBox="1"/>
          <p:nvPr/>
        </p:nvSpPr>
        <p:spPr>
          <a:xfrm>
            <a:off x="6698811" y="3967636"/>
            <a:ext cx="1773244" cy="77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Notice the strong response around the edges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615" name="Google Shape;6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31" y="1180446"/>
            <a:ext cx="560900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6180" y="1177181"/>
            <a:ext cx="1073700" cy="20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631" y="3158801"/>
            <a:ext cx="1269486" cy="31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7074" y="3158801"/>
            <a:ext cx="3110671" cy="55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3117" y="1180446"/>
            <a:ext cx="1038879" cy="2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Denoising - Weighted Mean Filtering</a:t>
            </a:r>
            <a:endParaRPr b="1" dirty="0"/>
          </a:p>
        </p:txBody>
      </p:sp>
      <p:sp>
        <p:nvSpPr>
          <p:cNvPr id="625" name="Google Shape;62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Replaces the center value of the window with the </a:t>
            </a:r>
            <a:r>
              <a:rPr lang="en-US" b="1" dirty="0"/>
              <a:t>weighted average</a:t>
            </a:r>
            <a:r>
              <a:rPr lang="en-US" dirty="0"/>
              <a:t> values of its all nearest pixels values together with </a:t>
            </a:r>
            <a:r>
              <a:rPr lang="en-US" dirty="0" smtClean="0"/>
              <a:t>itself.</a:t>
            </a:r>
            <a:endParaRPr dirty="0" smtClean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 smtClean="0"/>
              <a:t>Advantage:</a:t>
            </a:r>
            <a:endParaRPr u="sng" dirty="0" smtClean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/>
              <a:t>Preserves </a:t>
            </a:r>
            <a:r>
              <a:rPr lang="en" dirty="0"/>
              <a:t>the edges better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Still fast and easy to implement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/>
              <a:t>Disadvantage:</a:t>
            </a:r>
            <a:endParaRPr u="sng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 perfect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26" name="Google Shape;626;p37"/>
          <p:cNvPicPr preferRelativeResize="0"/>
          <p:nvPr/>
        </p:nvPicPr>
        <p:blipFill rotWithShape="1">
          <a:blip r:embed="rId3">
            <a:alphaModFix/>
          </a:blip>
          <a:srcRect l="23587" t="10425" r="44420" b="11425"/>
          <a:stretch/>
        </p:blipFill>
        <p:spPr>
          <a:xfrm>
            <a:off x="5862475" y="1777600"/>
            <a:ext cx="2590201" cy="21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789" y="3332019"/>
            <a:ext cx="2667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1129</Words>
  <Application>Microsoft Office PowerPoint</Application>
  <PresentationFormat>‫הצגה על המסך (16:9)</PresentationFormat>
  <Paragraphs>100</Paragraphs>
  <Slides>19</Slides>
  <Notes>19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5" baseType="lpstr">
      <vt:lpstr>Arial</vt:lpstr>
      <vt:lpstr>Cambria Math</vt:lpstr>
      <vt:lpstr>Lato</vt:lpstr>
      <vt:lpstr>Consolas</vt:lpstr>
      <vt:lpstr>Calibri</vt:lpstr>
      <vt:lpstr>Simple Light</vt:lpstr>
      <vt:lpstr>Computer Vision and Image Processing Tirgul 7</vt:lpstr>
      <vt:lpstr>Denoising</vt:lpstr>
      <vt:lpstr>Denoising - Noise models</vt:lpstr>
      <vt:lpstr>Denoising - Types of noises</vt:lpstr>
      <vt:lpstr>Denoising - Types of noises</vt:lpstr>
      <vt:lpstr>Denoising - Methods</vt:lpstr>
      <vt:lpstr>Denoising - Mean Filtering</vt:lpstr>
      <vt:lpstr>Denoising - Mean Filtering</vt:lpstr>
      <vt:lpstr>Denoising - Weighted Mean Filtering</vt:lpstr>
      <vt:lpstr>Denoising - Weighted Mean Filtering</vt:lpstr>
      <vt:lpstr>Bi-Lateral Filtering</vt:lpstr>
      <vt:lpstr>Bi-Lateral Filtering</vt:lpstr>
      <vt:lpstr>Bi-Lateral Filtering</vt:lpstr>
      <vt:lpstr>Bi-Lateral Filtering</vt:lpstr>
      <vt:lpstr>Bi-Lateral Filtering</vt:lpstr>
      <vt:lpstr>Denoising - Bilateral Filtering </vt:lpstr>
      <vt:lpstr>Bi-Lateral Filtering- Demo</vt:lpstr>
      <vt:lpstr>מצגת של PowerPoint‏</vt:lpstr>
      <vt:lpstr>Bi-Lateral Filtering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Image Processing Trigul 6</dc:title>
  <cp:lastModifiedBy>moriya bitton</cp:lastModifiedBy>
  <cp:revision>12</cp:revision>
  <dcterms:modified xsi:type="dcterms:W3CDTF">2022-04-11T12:20:43Z</dcterms:modified>
</cp:coreProperties>
</file>